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44CC6C-2165-4BFD-9E74-42E0B1B50010}"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8298E-B628-410B-A863-CF495CA0D28A}" type="slidenum">
              <a:rPr lang="en-US" smtClean="0"/>
              <a:t>‹#›</a:t>
            </a:fld>
            <a:endParaRPr lang="en-US"/>
          </a:p>
        </p:txBody>
      </p:sp>
    </p:spTree>
    <p:extLst>
      <p:ext uri="{BB962C8B-B14F-4D97-AF65-F5344CB8AC3E}">
        <p14:creationId xmlns:p14="http://schemas.microsoft.com/office/powerpoint/2010/main" val="1557777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44CC6C-2165-4BFD-9E74-42E0B1B50010}"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8298E-B628-410B-A863-CF495CA0D28A}" type="slidenum">
              <a:rPr lang="en-US" smtClean="0"/>
              <a:t>‹#›</a:t>
            </a:fld>
            <a:endParaRPr lang="en-US"/>
          </a:p>
        </p:txBody>
      </p:sp>
    </p:spTree>
    <p:extLst>
      <p:ext uri="{BB962C8B-B14F-4D97-AF65-F5344CB8AC3E}">
        <p14:creationId xmlns:p14="http://schemas.microsoft.com/office/powerpoint/2010/main" val="2364951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44CC6C-2165-4BFD-9E74-42E0B1B50010}"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8298E-B628-410B-A863-CF495CA0D28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84890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44CC6C-2165-4BFD-9E74-42E0B1B50010}"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8298E-B628-410B-A863-CF495CA0D28A}" type="slidenum">
              <a:rPr lang="en-US" smtClean="0"/>
              <a:t>‹#›</a:t>
            </a:fld>
            <a:endParaRPr lang="en-US"/>
          </a:p>
        </p:txBody>
      </p:sp>
    </p:spTree>
    <p:extLst>
      <p:ext uri="{BB962C8B-B14F-4D97-AF65-F5344CB8AC3E}">
        <p14:creationId xmlns:p14="http://schemas.microsoft.com/office/powerpoint/2010/main" val="963707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44CC6C-2165-4BFD-9E74-42E0B1B50010}"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8298E-B628-410B-A863-CF495CA0D28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98133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44CC6C-2165-4BFD-9E74-42E0B1B50010}"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8298E-B628-410B-A863-CF495CA0D28A}" type="slidenum">
              <a:rPr lang="en-US" smtClean="0"/>
              <a:t>‹#›</a:t>
            </a:fld>
            <a:endParaRPr lang="en-US"/>
          </a:p>
        </p:txBody>
      </p:sp>
    </p:spTree>
    <p:extLst>
      <p:ext uri="{BB962C8B-B14F-4D97-AF65-F5344CB8AC3E}">
        <p14:creationId xmlns:p14="http://schemas.microsoft.com/office/powerpoint/2010/main" val="3106743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44CC6C-2165-4BFD-9E74-42E0B1B50010}"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8298E-B628-410B-A863-CF495CA0D28A}" type="slidenum">
              <a:rPr lang="en-US" smtClean="0"/>
              <a:t>‹#›</a:t>
            </a:fld>
            <a:endParaRPr lang="en-US"/>
          </a:p>
        </p:txBody>
      </p:sp>
    </p:spTree>
    <p:extLst>
      <p:ext uri="{BB962C8B-B14F-4D97-AF65-F5344CB8AC3E}">
        <p14:creationId xmlns:p14="http://schemas.microsoft.com/office/powerpoint/2010/main" val="2115125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44CC6C-2165-4BFD-9E74-42E0B1B50010}"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8298E-B628-410B-A863-CF495CA0D28A}" type="slidenum">
              <a:rPr lang="en-US" smtClean="0"/>
              <a:t>‹#›</a:t>
            </a:fld>
            <a:endParaRPr lang="en-US"/>
          </a:p>
        </p:txBody>
      </p:sp>
    </p:spTree>
    <p:extLst>
      <p:ext uri="{BB962C8B-B14F-4D97-AF65-F5344CB8AC3E}">
        <p14:creationId xmlns:p14="http://schemas.microsoft.com/office/powerpoint/2010/main" val="218379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44CC6C-2165-4BFD-9E74-42E0B1B50010}"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8298E-B628-410B-A863-CF495CA0D28A}" type="slidenum">
              <a:rPr lang="en-US" smtClean="0"/>
              <a:t>‹#›</a:t>
            </a:fld>
            <a:endParaRPr lang="en-US"/>
          </a:p>
        </p:txBody>
      </p:sp>
    </p:spTree>
    <p:extLst>
      <p:ext uri="{BB962C8B-B14F-4D97-AF65-F5344CB8AC3E}">
        <p14:creationId xmlns:p14="http://schemas.microsoft.com/office/powerpoint/2010/main" val="36853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44CC6C-2165-4BFD-9E74-42E0B1B50010}"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8298E-B628-410B-A863-CF495CA0D28A}" type="slidenum">
              <a:rPr lang="en-US" smtClean="0"/>
              <a:t>‹#›</a:t>
            </a:fld>
            <a:endParaRPr lang="en-US"/>
          </a:p>
        </p:txBody>
      </p:sp>
    </p:spTree>
    <p:extLst>
      <p:ext uri="{BB962C8B-B14F-4D97-AF65-F5344CB8AC3E}">
        <p14:creationId xmlns:p14="http://schemas.microsoft.com/office/powerpoint/2010/main" val="2354725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44CC6C-2165-4BFD-9E74-42E0B1B50010}"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8298E-B628-410B-A863-CF495CA0D28A}" type="slidenum">
              <a:rPr lang="en-US" smtClean="0"/>
              <a:t>‹#›</a:t>
            </a:fld>
            <a:endParaRPr lang="en-US"/>
          </a:p>
        </p:txBody>
      </p:sp>
    </p:spTree>
    <p:extLst>
      <p:ext uri="{BB962C8B-B14F-4D97-AF65-F5344CB8AC3E}">
        <p14:creationId xmlns:p14="http://schemas.microsoft.com/office/powerpoint/2010/main" val="75472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44CC6C-2165-4BFD-9E74-42E0B1B50010}"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38298E-B628-410B-A863-CF495CA0D28A}" type="slidenum">
              <a:rPr lang="en-US" smtClean="0"/>
              <a:t>‹#›</a:t>
            </a:fld>
            <a:endParaRPr lang="en-US"/>
          </a:p>
        </p:txBody>
      </p:sp>
    </p:spTree>
    <p:extLst>
      <p:ext uri="{BB962C8B-B14F-4D97-AF65-F5344CB8AC3E}">
        <p14:creationId xmlns:p14="http://schemas.microsoft.com/office/powerpoint/2010/main" val="2738847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44CC6C-2165-4BFD-9E74-42E0B1B50010}" type="datetimeFigureOut">
              <a:rPr lang="en-US" smtClean="0"/>
              <a:t>3/8/2023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38298E-B628-410B-A863-CF495CA0D28A}" type="slidenum">
              <a:rPr lang="en-US" smtClean="0"/>
              <a:t>‹#›</a:t>
            </a:fld>
            <a:endParaRPr lang="en-US"/>
          </a:p>
        </p:txBody>
      </p:sp>
    </p:spTree>
    <p:extLst>
      <p:ext uri="{BB962C8B-B14F-4D97-AF65-F5344CB8AC3E}">
        <p14:creationId xmlns:p14="http://schemas.microsoft.com/office/powerpoint/2010/main" val="3456175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4CC6C-2165-4BFD-9E74-42E0B1B50010}" type="datetimeFigureOut">
              <a:rPr lang="en-US" smtClean="0"/>
              <a:t>3/8/2023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38298E-B628-410B-A863-CF495CA0D28A}" type="slidenum">
              <a:rPr lang="en-US" smtClean="0"/>
              <a:t>‹#›</a:t>
            </a:fld>
            <a:endParaRPr lang="en-US"/>
          </a:p>
        </p:txBody>
      </p:sp>
    </p:spTree>
    <p:extLst>
      <p:ext uri="{BB962C8B-B14F-4D97-AF65-F5344CB8AC3E}">
        <p14:creationId xmlns:p14="http://schemas.microsoft.com/office/powerpoint/2010/main" val="170345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44CC6C-2165-4BFD-9E74-42E0B1B50010}"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8298E-B628-410B-A863-CF495CA0D28A}" type="slidenum">
              <a:rPr lang="en-US" smtClean="0"/>
              <a:t>‹#›</a:t>
            </a:fld>
            <a:endParaRPr lang="en-US"/>
          </a:p>
        </p:txBody>
      </p:sp>
    </p:spTree>
    <p:extLst>
      <p:ext uri="{BB962C8B-B14F-4D97-AF65-F5344CB8AC3E}">
        <p14:creationId xmlns:p14="http://schemas.microsoft.com/office/powerpoint/2010/main" val="2704211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44CC6C-2165-4BFD-9E74-42E0B1B50010}"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8298E-B628-410B-A863-CF495CA0D28A}" type="slidenum">
              <a:rPr lang="en-US" smtClean="0"/>
              <a:t>‹#›</a:t>
            </a:fld>
            <a:endParaRPr lang="en-US"/>
          </a:p>
        </p:txBody>
      </p:sp>
    </p:spTree>
    <p:extLst>
      <p:ext uri="{BB962C8B-B14F-4D97-AF65-F5344CB8AC3E}">
        <p14:creationId xmlns:p14="http://schemas.microsoft.com/office/powerpoint/2010/main" val="112164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44CC6C-2165-4BFD-9E74-42E0B1B50010}" type="datetimeFigureOut">
              <a:rPr lang="en-US" smtClean="0"/>
              <a:t>3/8/2023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38298E-B628-410B-A863-CF495CA0D28A}" type="slidenum">
              <a:rPr lang="en-US" smtClean="0"/>
              <a:t>‹#›</a:t>
            </a:fld>
            <a:endParaRPr lang="en-US"/>
          </a:p>
        </p:txBody>
      </p:sp>
    </p:spTree>
    <p:extLst>
      <p:ext uri="{BB962C8B-B14F-4D97-AF65-F5344CB8AC3E}">
        <p14:creationId xmlns:p14="http://schemas.microsoft.com/office/powerpoint/2010/main" val="4175459146"/>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6675A-4860-E7D8-F9E5-7932B780A4A6}"/>
              </a:ext>
            </a:extLst>
          </p:cNvPr>
          <p:cNvSpPr>
            <a:spLocks noGrp="1"/>
          </p:cNvSpPr>
          <p:nvPr>
            <p:ph type="ctrTitle"/>
          </p:nvPr>
        </p:nvSpPr>
        <p:spPr/>
        <p:txBody>
          <a:bodyPr/>
          <a:lstStyle/>
          <a:p>
            <a:r>
              <a:rPr lang="en-US" b="1" dirty="0"/>
              <a:t>Bank Reconciliation Statement</a:t>
            </a:r>
          </a:p>
        </p:txBody>
      </p:sp>
      <p:sp>
        <p:nvSpPr>
          <p:cNvPr id="3" name="Subtitle 2">
            <a:extLst>
              <a:ext uri="{FF2B5EF4-FFF2-40B4-BE49-F238E27FC236}">
                <a16:creationId xmlns:a16="http://schemas.microsoft.com/office/drawing/2014/main" id="{C5C9FD99-0D17-DCCD-3488-7A22371EDFE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45302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4D20B-C0DA-2D0D-A557-16F2BF7AA2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0FADE5-2619-5BA1-7356-4E168986614C}"/>
              </a:ext>
            </a:extLst>
          </p:cNvPr>
          <p:cNvSpPr>
            <a:spLocks noGrp="1"/>
          </p:cNvSpPr>
          <p:nvPr>
            <p:ph idx="1"/>
          </p:nvPr>
        </p:nvSpPr>
        <p:spPr/>
        <p:txBody>
          <a:bodyPr/>
          <a:lstStyle/>
          <a:p>
            <a:pPr marL="0" indent="0" algn="just">
              <a:buNone/>
            </a:pPr>
            <a:r>
              <a:rPr lang="en-US" dirty="0"/>
              <a:t>Bank Reconciliation Statement is a record book of the transactions of a bank account. This statement helps the account holders to check and keep track of their funds and update the transaction record that they have made. Bank Reconciliation statement is also known as bank passbook. The balance mentioned in the bank passbook of the statement must tally with the balance mentioned in the cash book. In the statement, all the deposit will be shown in the credit column and withdrawals will be shown in the debit column. However, if the withdrawal exceeds deposit it will show a debit balance (overdraft).</a:t>
            </a:r>
          </a:p>
        </p:txBody>
      </p:sp>
    </p:spTree>
    <p:extLst>
      <p:ext uri="{BB962C8B-B14F-4D97-AF65-F5344CB8AC3E}">
        <p14:creationId xmlns:p14="http://schemas.microsoft.com/office/powerpoint/2010/main" val="878347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C8FEE-EE79-C726-CCAC-57967412F11B}"/>
              </a:ext>
            </a:extLst>
          </p:cNvPr>
          <p:cNvSpPr>
            <a:spLocks noGrp="1"/>
          </p:cNvSpPr>
          <p:nvPr>
            <p:ph type="title"/>
          </p:nvPr>
        </p:nvSpPr>
        <p:spPr/>
        <p:txBody>
          <a:bodyPr/>
          <a:lstStyle/>
          <a:p>
            <a:r>
              <a:rPr lang="en-US" b="1" dirty="0"/>
              <a:t>Importance of Bank Reconciliation Statement</a:t>
            </a:r>
          </a:p>
        </p:txBody>
      </p:sp>
      <p:sp>
        <p:nvSpPr>
          <p:cNvPr id="3" name="Content Placeholder 2">
            <a:extLst>
              <a:ext uri="{FF2B5EF4-FFF2-40B4-BE49-F238E27FC236}">
                <a16:creationId xmlns:a16="http://schemas.microsoft.com/office/drawing/2014/main" id="{47964065-0474-6791-A1F3-EB95D2A80AE1}"/>
              </a:ext>
            </a:extLst>
          </p:cNvPr>
          <p:cNvSpPr>
            <a:spLocks noGrp="1"/>
          </p:cNvSpPr>
          <p:nvPr>
            <p:ph idx="1"/>
          </p:nvPr>
        </p:nvSpPr>
        <p:spPr/>
        <p:txBody>
          <a:bodyPr>
            <a:normAutofit fontScale="85000" lnSpcReduction="20000"/>
          </a:bodyPr>
          <a:lstStyle/>
          <a:p>
            <a:pPr marL="0" indent="0" algn="just">
              <a:buNone/>
            </a:pPr>
            <a:r>
              <a:rPr lang="en-US" dirty="0"/>
              <a:t>Generally while making a comparison between the company’s cash book and bank balance, the balance does not tally. Therefore, it is important to determine the cause for the difference and display them in the bank reconciliation statement and then tally the two balances. The bank reconciliation statement helps in explaining the differences in the amount between the company’s cash book and bank balance. The cash book and the bank passbook differences are caused by:</a:t>
            </a:r>
          </a:p>
          <a:p>
            <a:pPr marL="0" indent="0" algn="just">
              <a:buNone/>
            </a:pPr>
            <a:r>
              <a:rPr lang="en-US" dirty="0"/>
              <a:t>The difference in timing recording the transactions: The difference in timing can be caused by many factors which are:</a:t>
            </a:r>
          </a:p>
          <a:p>
            <a:pPr algn="just"/>
            <a:r>
              <a:rPr lang="en-US" dirty="0"/>
              <a:t>Bank-issued cheque but not yet deposited for payment</a:t>
            </a:r>
          </a:p>
          <a:p>
            <a:pPr algn="just"/>
            <a:r>
              <a:rPr lang="en-US" dirty="0"/>
              <a:t>Paid cheque in the bank but yet not cleared</a:t>
            </a:r>
          </a:p>
          <a:p>
            <a:pPr algn="just"/>
            <a:r>
              <a:rPr lang="en-US" dirty="0"/>
              <a:t>Bank made direct debit from the customer’s side</a:t>
            </a:r>
          </a:p>
          <a:p>
            <a:pPr algn="just"/>
            <a:r>
              <a:rPr lang="en-US" dirty="0"/>
              <a:t>Cheque/ amount deposited directly to the bank account</a:t>
            </a:r>
          </a:p>
          <a:p>
            <a:pPr algn="just"/>
            <a:r>
              <a:rPr lang="en-US" dirty="0"/>
              <a:t>Dividends and Interest collected by the bank</a:t>
            </a:r>
          </a:p>
          <a:p>
            <a:pPr algn="just"/>
            <a:r>
              <a:rPr lang="en-US" dirty="0"/>
              <a:t>Bank made direct payment from the customer’s side</a:t>
            </a:r>
          </a:p>
          <a:p>
            <a:pPr algn="just"/>
            <a:r>
              <a:rPr lang="en-US" dirty="0"/>
              <a:t>Cheques deposited/bills discounted </a:t>
            </a:r>
            <a:r>
              <a:rPr lang="en-US" dirty="0" err="1"/>
              <a:t>dishonoured</a:t>
            </a:r>
            <a:endParaRPr lang="en-US" dirty="0"/>
          </a:p>
        </p:txBody>
      </p:sp>
    </p:spTree>
    <p:extLst>
      <p:ext uri="{BB962C8B-B14F-4D97-AF65-F5344CB8AC3E}">
        <p14:creationId xmlns:p14="http://schemas.microsoft.com/office/powerpoint/2010/main" val="2485199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55F82-AE47-F29B-8EA0-4096223910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3072BE-E168-F5E7-32A1-A186A4CC61E8}"/>
              </a:ext>
            </a:extLst>
          </p:cNvPr>
          <p:cNvSpPr>
            <a:spLocks noGrp="1"/>
          </p:cNvSpPr>
          <p:nvPr>
            <p:ph idx="1"/>
          </p:nvPr>
        </p:nvSpPr>
        <p:spPr/>
        <p:txBody>
          <a:bodyPr/>
          <a:lstStyle/>
          <a:p>
            <a:pPr marL="0" indent="0" algn="just">
              <a:buNone/>
            </a:pPr>
            <a:r>
              <a:rPr lang="en-US" dirty="0"/>
              <a:t>Errors made by the company or by the bank: In a few occasions, the error in two balances can be made from the bank side or in the company’s cash book. Few errors are as follows:</a:t>
            </a:r>
          </a:p>
          <a:p>
            <a:pPr algn="just"/>
            <a:r>
              <a:rPr lang="en-US" dirty="0"/>
              <a:t>Errors made while registering the transaction by the company</a:t>
            </a:r>
          </a:p>
          <a:p>
            <a:pPr algn="just"/>
            <a:r>
              <a:rPr lang="en-US" dirty="0"/>
              <a:t>Errors made while registering the transaction by the bank</a:t>
            </a:r>
          </a:p>
          <a:p>
            <a:pPr marL="0" indent="0" algn="just">
              <a:buNone/>
            </a:pPr>
            <a:endParaRPr lang="en-US" dirty="0"/>
          </a:p>
        </p:txBody>
      </p:sp>
    </p:spTree>
    <p:extLst>
      <p:ext uri="{BB962C8B-B14F-4D97-AF65-F5344CB8AC3E}">
        <p14:creationId xmlns:p14="http://schemas.microsoft.com/office/powerpoint/2010/main" val="2252594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D3BD0-CB63-6A2B-D807-97DFD890FD51}"/>
              </a:ext>
            </a:extLst>
          </p:cNvPr>
          <p:cNvSpPr>
            <a:spLocks noGrp="1"/>
          </p:cNvSpPr>
          <p:nvPr>
            <p:ph type="title"/>
          </p:nvPr>
        </p:nvSpPr>
        <p:spPr/>
        <p:txBody>
          <a:bodyPr/>
          <a:lstStyle/>
          <a:p>
            <a:r>
              <a:rPr lang="en-US" b="1" dirty="0"/>
              <a:t>Types of Bank Reconciliation Statement</a:t>
            </a:r>
          </a:p>
        </p:txBody>
      </p:sp>
      <p:sp>
        <p:nvSpPr>
          <p:cNvPr id="3" name="Content Placeholder 2">
            <a:extLst>
              <a:ext uri="{FF2B5EF4-FFF2-40B4-BE49-F238E27FC236}">
                <a16:creationId xmlns:a16="http://schemas.microsoft.com/office/drawing/2014/main" id="{7F5F4CAD-FC82-22A2-ADF2-B2130E8133E3}"/>
              </a:ext>
            </a:extLst>
          </p:cNvPr>
          <p:cNvSpPr>
            <a:spLocks noGrp="1"/>
          </p:cNvSpPr>
          <p:nvPr>
            <p:ph idx="1"/>
          </p:nvPr>
        </p:nvSpPr>
        <p:spPr/>
        <p:txBody>
          <a:bodyPr>
            <a:normAutofit/>
          </a:bodyPr>
          <a:lstStyle/>
          <a:p>
            <a:pPr marL="0" indent="0" algn="just">
              <a:buNone/>
            </a:pPr>
            <a:r>
              <a:rPr lang="en-US" dirty="0"/>
              <a:t>The Bank Reconciliation Statement can be prepared in 2 ways:</a:t>
            </a:r>
          </a:p>
          <a:p>
            <a:pPr algn="just"/>
            <a:r>
              <a:rPr lang="en-US" dirty="0"/>
              <a:t>Documenting of bank reconciliation statement without adjusting the cash book balance.</a:t>
            </a:r>
          </a:p>
          <a:p>
            <a:pPr algn="just"/>
            <a:r>
              <a:rPr lang="en-US" dirty="0"/>
              <a:t>Filing of bank reconciliation statement after adjusting the cash book balance.</a:t>
            </a:r>
          </a:p>
        </p:txBody>
      </p:sp>
    </p:spTree>
    <p:extLst>
      <p:ext uri="{BB962C8B-B14F-4D97-AF65-F5344CB8AC3E}">
        <p14:creationId xmlns:p14="http://schemas.microsoft.com/office/powerpoint/2010/main" val="3152647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02109-7113-59C0-2CE5-4B67663356C5}"/>
              </a:ext>
            </a:extLst>
          </p:cNvPr>
          <p:cNvSpPr>
            <a:spLocks noGrp="1"/>
          </p:cNvSpPr>
          <p:nvPr>
            <p:ph type="title"/>
          </p:nvPr>
        </p:nvSpPr>
        <p:spPr/>
        <p:txBody>
          <a:bodyPr>
            <a:normAutofit/>
          </a:bodyPr>
          <a:lstStyle/>
          <a:p>
            <a:r>
              <a:rPr lang="en-US" b="1" dirty="0"/>
              <a:t>Steps to Prepare Bank Reconciliation Statement:</a:t>
            </a:r>
          </a:p>
        </p:txBody>
      </p:sp>
      <p:sp>
        <p:nvSpPr>
          <p:cNvPr id="3" name="Content Placeholder 2">
            <a:extLst>
              <a:ext uri="{FF2B5EF4-FFF2-40B4-BE49-F238E27FC236}">
                <a16:creationId xmlns:a16="http://schemas.microsoft.com/office/drawing/2014/main" id="{B8D0D321-557D-6A62-74A5-CC5DC5257643}"/>
              </a:ext>
            </a:extLst>
          </p:cNvPr>
          <p:cNvSpPr>
            <a:spLocks noGrp="1"/>
          </p:cNvSpPr>
          <p:nvPr>
            <p:ph idx="1"/>
          </p:nvPr>
        </p:nvSpPr>
        <p:spPr/>
        <p:txBody>
          <a:bodyPr>
            <a:normAutofit fontScale="92500" lnSpcReduction="20000"/>
          </a:bodyPr>
          <a:lstStyle/>
          <a:p>
            <a:pPr algn="just"/>
            <a:r>
              <a:rPr lang="en-US" dirty="0"/>
              <a:t>First, the date on which the statement is recorded is mentioned.</a:t>
            </a:r>
          </a:p>
          <a:p>
            <a:pPr algn="just"/>
            <a:r>
              <a:rPr lang="en-US" dirty="0"/>
              <a:t>After which the balance displayed in the cash book is mentioned in the statement. Sometimes, the balance mentioned in the passbook can also be mentioned.</a:t>
            </a:r>
          </a:p>
          <a:p>
            <a:pPr algn="just"/>
            <a:r>
              <a:rPr lang="en-US" dirty="0"/>
              <a:t>The deposited cheques which are not collected are deducted.</a:t>
            </a:r>
          </a:p>
          <a:p>
            <a:pPr algn="just"/>
            <a:r>
              <a:rPr lang="en-US" dirty="0"/>
              <a:t>Then the cheques issued but the deposited for payment, but amount directly deposited in the bank account are recorded.</a:t>
            </a:r>
          </a:p>
          <a:p>
            <a:pPr algn="just"/>
            <a:r>
              <a:rPr lang="en-US" dirty="0"/>
              <a:t>All the transactions like overdraft interest, amount debited by the bank but not recorded in the cash book, cheques and bills </a:t>
            </a:r>
            <a:r>
              <a:rPr lang="en-US" dirty="0" err="1"/>
              <a:t>dishonoured</a:t>
            </a:r>
            <a:r>
              <a:rPr lang="en-US" dirty="0"/>
              <a:t> are deducted.</a:t>
            </a:r>
          </a:p>
          <a:p>
            <a:pPr algn="just"/>
            <a:r>
              <a:rPr lang="en-US" dirty="0"/>
              <a:t>All the credits and profit collected by the company and directly deposited in the bank is added.</a:t>
            </a:r>
          </a:p>
          <a:p>
            <a:pPr algn="just"/>
            <a:r>
              <a:rPr lang="en-US" dirty="0"/>
              <a:t>Adjustments of errors are made.</a:t>
            </a:r>
          </a:p>
          <a:p>
            <a:pPr algn="just"/>
            <a:r>
              <a:rPr lang="en-US" dirty="0"/>
              <a:t>Now the balance between the cash book and statement should be equal or the same.</a:t>
            </a:r>
          </a:p>
          <a:p>
            <a:pPr algn="just"/>
            <a:endParaRPr lang="en-US" dirty="0"/>
          </a:p>
        </p:txBody>
      </p:sp>
    </p:spTree>
    <p:extLst>
      <p:ext uri="{BB962C8B-B14F-4D97-AF65-F5344CB8AC3E}">
        <p14:creationId xmlns:p14="http://schemas.microsoft.com/office/powerpoint/2010/main" val="1942433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A7F5511-79FE-C896-3197-D3D1F7F533A5}"/>
              </a:ext>
            </a:extLst>
          </p:cNvPr>
          <p:cNvPicPr>
            <a:picLocks noChangeAspect="1"/>
          </p:cNvPicPr>
          <p:nvPr/>
        </p:nvPicPr>
        <p:blipFill rotWithShape="1">
          <a:blip r:embed="rId2">
            <a:extLst>
              <a:ext uri="{28A0092B-C50C-407E-A947-70E740481C1C}">
                <a14:useLocalDpi xmlns:a14="http://schemas.microsoft.com/office/drawing/2010/main" val="0"/>
              </a:ext>
            </a:extLst>
          </a:blip>
          <a:srcRect l="-1108" t="1666" r="1108" b="58611"/>
          <a:stretch/>
        </p:blipFill>
        <p:spPr>
          <a:xfrm>
            <a:off x="685800" y="1"/>
            <a:ext cx="10858500" cy="6858000"/>
          </a:xfrm>
          <a:prstGeom prst="rect">
            <a:avLst/>
          </a:prstGeom>
        </p:spPr>
      </p:pic>
    </p:spTree>
    <p:extLst>
      <p:ext uri="{BB962C8B-B14F-4D97-AF65-F5344CB8AC3E}">
        <p14:creationId xmlns:p14="http://schemas.microsoft.com/office/powerpoint/2010/main" val="19515574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0</TotalTime>
  <Words>518</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Bank Reconciliation Statement</vt:lpstr>
      <vt:lpstr>PowerPoint Presentation</vt:lpstr>
      <vt:lpstr>Importance of Bank Reconciliation Statement</vt:lpstr>
      <vt:lpstr>PowerPoint Presentation</vt:lpstr>
      <vt:lpstr>Types of Bank Reconciliation Statement</vt:lpstr>
      <vt:lpstr>Steps to Prepare Bank Reconciliation Statement: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 Reconciliation Statement</dc:title>
  <dc:creator>Ananya Priya</dc:creator>
  <cp:lastModifiedBy>Shailee Upadhayay</cp:lastModifiedBy>
  <cp:revision>2</cp:revision>
  <dcterms:created xsi:type="dcterms:W3CDTF">2023-01-12T13:16:43Z</dcterms:created>
  <dcterms:modified xsi:type="dcterms:W3CDTF">2023-03-08T16:51:20Z</dcterms:modified>
</cp:coreProperties>
</file>